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3" r:id="rId3"/>
    <p:sldId id="257" r:id="rId4"/>
    <p:sldId id="264" r:id="rId5"/>
    <p:sldId id="258" r:id="rId6"/>
    <p:sldId id="259" r:id="rId7"/>
    <p:sldId id="260" r:id="rId8"/>
    <p:sldId id="265" r:id="rId9"/>
    <p:sldId id="261" r:id="rId10"/>
    <p:sldId id="262"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5701"/>
  </p:normalViewPr>
  <p:slideViewPr>
    <p:cSldViewPr snapToGrid="0">
      <p:cViewPr varScale="1">
        <p:scale>
          <a:sx n="103" d="100"/>
          <a:sy n="103"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9/14/15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9/14/15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9/14/15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9/14/15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80634" y="4803137"/>
            <a:ext cx="8825658" cy="861420"/>
          </a:xfrm>
        </p:spPr>
        <p:txBody>
          <a:bodyPr>
            <a:normAutofit/>
          </a:bodyPr>
          <a:lstStyle/>
          <a:p>
            <a:pPr algn="ctr"/>
            <a:r>
              <a:rPr lang="en-US" sz="3600" b="1" dirty="0" smtClean="0"/>
              <a:t>College project</a:t>
            </a:r>
            <a:endParaRPr lang="en-US" sz="3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85" y="1872638"/>
            <a:ext cx="10825157" cy="2763756"/>
          </a:xfrm>
          <a:prstGeom prst="rect">
            <a:avLst/>
          </a:prstGeom>
        </p:spPr>
      </p:pic>
    </p:spTree>
    <p:extLst>
      <p:ext uri="{BB962C8B-B14F-4D97-AF65-F5344CB8AC3E}">
        <p14:creationId xmlns:p14="http://schemas.microsoft.com/office/powerpoint/2010/main" val="2840997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Your Help (Recap):</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Student Leaders for Study Teams</a:t>
            </a:r>
          </a:p>
          <a:p>
            <a:r>
              <a:rPr lang="en-US" dirty="0" smtClean="0"/>
              <a:t>Advertise these study blasts to students to simply come and study or get tutored. </a:t>
            </a:r>
          </a:p>
          <a:p>
            <a:r>
              <a:rPr lang="en-US" dirty="0" smtClean="0"/>
              <a:t>Please volunteer your time to help tutor these students at the study blasts. </a:t>
            </a:r>
          </a:p>
          <a:p>
            <a:endParaRPr lang="en-US" dirty="0"/>
          </a:p>
          <a:p>
            <a:endParaRPr lang="en-US" dirty="0" smtClean="0"/>
          </a:p>
          <a:p>
            <a:endParaRPr lang="en-US" dirty="0"/>
          </a:p>
          <a:p>
            <a:pPr marL="0" indent="0">
              <a:buNone/>
            </a:pPr>
            <a:r>
              <a:rPr lang="en-US" dirty="0" smtClean="0"/>
              <a:t>Also you and your students can follow us on Facebook at </a:t>
            </a:r>
            <a:r>
              <a:rPr lang="en-US" b="1" dirty="0" smtClean="0">
                <a:solidFill>
                  <a:schemeClr val="accent1">
                    <a:lumMod val="60000"/>
                    <a:lumOff val="40000"/>
                  </a:schemeClr>
                </a:solidFill>
              </a:rPr>
              <a:t>Omega Sigma Chapter – Phi Theta Kappa</a:t>
            </a:r>
          </a:p>
          <a:p>
            <a:pPr marL="0" indent="0">
              <a:buNone/>
            </a:pPr>
            <a:r>
              <a:rPr lang="en-US" dirty="0" smtClean="0"/>
              <a:t>We post a lot of information on there. </a:t>
            </a:r>
            <a:endParaRPr lang="en-US" dirty="0"/>
          </a:p>
        </p:txBody>
      </p:sp>
    </p:spTree>
    <p:extLst>
      <p:ext uri="{BB962C8B-B14F-4D97-AF65-F5344CB8AC3E}">
        <p14:creationId xmlns:p14="http://schemas.microsoft.com/office/powerpoint/2010/main" val="1986151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Officers Per District</a:t>
            </a:r>
            <a:endParaRPr lang="en-US" dirty="0"/>
          </a:p>
        </p:txBody>
      </p:sp>
      <p:sp>
        <p:nvSpPr>
          <p:cNvPr id="3" name="Content Placeholder 2"/>
          <p:cNvSpPr>
            <a:spLocks noGrp="1"/>
          </p:cNvSpPr>
          <p:nvPr>
            <p:ph idx="1"/>
          </p:nvPr>
        </p:nvSpPr>
        <p:spPr>
          <a:xfrm>
            <a:off x="996424" y="1584101"/>
            <a:ext cx="9054410" cy="4649273"/>
          </a:xfrm>
        </p:spPr>
        <p:txBody>
          <a:bodyPr>
            <a:normAutofit/>
          </a:bodyPr>
          <a:lstStyle/>
          <a:p>
            <a:r>
              <a:rPr lang="en-US" dirty="0" smtClean="0"/>
              <a:t>District President: Ivan Lopez—ivan.ptkpresident@gmail.com</a:t>
            </a:r>
          </a:p>
          <a:p>
            <a:r>
              <a:rPr lang="en-US" dirty="0" smtClean="0"/>
              <a:t>Southwest:</a:t>
            </a:r>
          </a:p>
          <a:p>
            <a:pPr lvl="1"/>
            <a:r>
              <a:rPr lang="en-US" dirty="0" smtClean="0"/>
              <a:t>Angie Chacko—angie.chacko.publicrelations@gmail.com</a:t>
            </a:r>
          </a:p>
          <a:p>
            <a:r>
              <a:rPr lang="en-US" dirty="0" smtClean="0"/>
              <a:t>Southeast:</a:t>
            </a:r>
          </a:p>
          <a:p>
            <a:pPr lvl="1"/>
            <a:r>
              <a:rPr lang="en-US" dirty="0" smtClean="0"/>
              <a:t>Francisco Contrares—fran.vp.membership@gmail.com</a:t>
            </a:r>
          </a:p>
          <a:p>
            <a:r>
              <a:rPr lang="en-US" dirty="0" smtClean="0"/>
              <a:t>Northeast:</a:t>
            </a:r>
          </a:p>
          <a:p>
            <a:pPr lvl="1"/>
            <a:r>
              <a:rPr lang="en-US" dirty="0" smtClean="0"/>
              <a:t>Carina Watson—carina.vp.service@gmail.com</a:t>
            </a:r>
          </a:p>
          <a:p>
            <a:r>
              <a:rPr lang="en-US" dirty="0" smtClean="0"/>
              <a:t>Northwest:</a:t>
            </a:r>
          </a:p>
          <a:p>
            <a:pPr lvl="1"/>
            <a:r>
              <a:rPr lang="en-US" dirty="0" smtClean="0"/>
              <a:t>Jessica Nguyen—jessicat.vp.scholarship@gmail.com</a:t>
            </a:r>
          </a:p>
          <a:p>
            <a:r>
              <a:rPr lang="en-US" dirty="0" smtClean="0"/>
              <a:t>Central:</a:t>
            </a:r>
          </a:p>
          <a:p>
            <a:pPr lvl="1"/>
            <a:r>
              <a:rPr lang="en-US" dirty="0" smtClean="0"/>
              <a:t>Alexandre Soares—alexander.vp.leadership@gmail.com</a:t>
            </a:r>
            <a:endParaRPr lang="en-US" dirty="0"/>
          </a:p>
        </p:txBody>
      </p:sp>
    </p:spTree>
    <p:extLst>
      <p:ext uri="{BB962C8B-B14F-4D97-AF65-F5344CB8AC3E}">
        <p14:creationId xmlns:p14="http://schemas.microsoft.com/office/powerpoint/2010/main" val="221728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6268" y="2590611"/>
            <a:ext cx="8910013" cy="1466235"/>
          </a:xfrm>
        </p:spPr>
        <p:txBody>
          <a:bodyPr/>
          <a:lstStyle/>
          <a:p>
            <a:pPr algn="ctr"/>
            <a:r>
              <a:rPr lang="en-US" sz="7200" dirty="0" smtClean="0"/>
              <a:t>Thank you!!!!</a:t>
            </a:r>
            <a:endParaRPr lang="en-US" sz="7200" dirty="0"/>
          </a:p>
        </p:txBody>
      </p:sp>
    </p:spTree>
    <p:extLst>
      <p:ext uri="{BB962C8B-B14F-4D97-AF65-F5344CB8AC3E}">
        <p14:creationId xmlns:p14="http://schemas.microsoft.com/office/powerpoint/2010/main" val="1331830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a:t>
            </a:r>
            <a:endParaRPr lang="en-US" dirty="0"/>
          </a:p>
        </p:txBody>
      </p:sp>
      <p:sp>
        <p:nvSpPr>
          <p:cNvPr id="3" name="Content Placeholder 2"/>
          <p:cNvSpPr>
            <a:spLocks noGrp="1"/>
          </p:cNvSpPr>
          <p:nvPr>
            <p:ph idx="1"/>
          </p:nvPr>
        </p:nvSpPr>
        <p:spPr/>
        <p:txBody>
          <a:bodyPr/>
          <a:lstStyle/>
          <a:p>
            <a:r>
              <a:rPr lang="en-US" dirty="0"/>
              <a:t>Our goal is to lower the number of students either failing or dropping their classes simply because they are not made aware of the resources available to them. </a:t>
            </a:r>
          </a:p>
          <a:p>
            <a:pPr lvl="1"/>
            <a:r>
              <a:rPr lang="en-US" dirty="0" smtClean="0"/>
              <a:t>This goal will be achieved through Study Teams and Study Blasts. </a:t>
            </a:r>
            <a:endParaRPr lang="en-US" dirty="0"/>
          </a:p>
        </p:txBody>
      </p:sp>
    </p:spTree>
    <p:extLst>
      <p:ext uri="{BB962C8B-B14F-4D97-AF65-F5344CB8AC3E}">
        <p14:creationId xmlns:p14="http://schemas.microsoft.com/office/powerpoint/2010/main" val="657563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Study Teams:</a:t>
            </a:r>
            <a:endParaRPr lang="en-US" sz="4800" dirty="0"/>
          </a:p>
        </p:txBody>
      </p:sp>
      <p:sp>
        <p:nvSpPr>
          <p:cNvPr id="3" name="Content Placeholder 2"/>
          <p:cNvSpPr>
            <a:spLocks noGrp="1"/>
          </p:cNvSpPr>
          <p:nvPr>
            <p:ph idx="1"/>
          </p:nvPr>
        </p:nvSpPr>
        <p:spPr>
          <a:xfrm>
            <a:off x="875201" y="2349132"/>
            <a:ext cx="9891537" cy="4195481"/>
          </a:xfrm>
        </p:spPr>
        <p:txBody>
          <a:bodyPr/>
          <a:lstStyle/>
          <a:p>
            <a:r>
              <a:rPr lang="en-US" sz="2400" dirty="0" smtClean="0"/>
              <a:t>Student led from within the class. </a:t>
            </a:r>
          </a:p>
          <a:p>
            <a:r>
              <a:rPr lang="en-US" sz="2400" dirty="0" smtClean="0"/>
              <a:t>Requirements to be a student leader: </a:t>
            </a:r>
          </a:p>
          <a:p>
            <a:pPr lvl="1"/>
            <a:r>
              <a:rPr lang="en-US" sz="2000" dirty="0" smtClean="0"/>
              <a:t>3.5 GPA</a:t>
            </a:r>
          </a:p>
          <a:p>
            <a:pPr lvl="1"/>
            <a:r>
              <a:rPr lang="en-US" sz="2000" dirty="0" smtClean="0"/>
              <a:t>Must have an A in similar classes</a:t>
            </a:r>
          </a:p>
          <a:p>
            <a:r>
              <a:rPr lang="en-US" dirty="0" smtClean="0"/>
              <a:t>Basically, we want this program to be led from students currently taking the course. This way all the students are “in it together” and this project will be more effective. These leaders do not have to be Phi Theta Kappa Students. We are asking you to keep an eye out for students who meet the requirements and you feel could be a good leader for these study groups. Bring up this project to them and see if they would be interested in joining us. Then, have them contact their corresponding officer.</a:t>
            </a:r>
            <a:endParaRPr lang="en-US" dirty="0"/>
          </a:p>
        </p:txBody>
      </p:sp>
    </p:spTree>
    <p:extLst>
      <p:ext uri="{BB962C8B-B14F-4D97-AF65-F5344CB8AC3E}">
        <p14:creationId xmlns:p14="http://schemas.microsoft.com/office/powerpoint/2010/main" val="107670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Incentive</a:t>
            </a:r>
            <a:endParaRPr lang="en-US" dirty="0"/>
          </a:p>
        </p:txBody>
      </p:sp>
      <p:sp>
        <p:nvSpPr>
          <p:cNvPr id="3" name="Content Placeholder 2"/>
          <p:cNvSpPr>
            <a:spLocks noGrp="1"/>
          </p:cNvSpPr>
          <p:nvPr>
            <p:ph idx="1"/>
          </p:nvPr>
        </p:nvSpPr>
        <p:spPr/>
        <p:txBody>
          <a:bodyPr/>
          <a:lstStyle/>
          <a:p>
            <a:r>
              <a:rPr lang="en-US" dirty="0" smtClean="0"/>
              <a:t>Some of the perks they get out of doing this are:</a:t>
            </a:r>
          </a:p>
          <a:p>
            <a:pPr lvl="1"/>
            <a:r>
              <a:rPr lang="en-US" dirty="0" smtClean="0"/>
              <a:t>Becoming an “unofficial member” of Phi Theta Kappa, the requirements of a member is a 3.5 GPA or higher and 12+ college level courses (nothing with a preceding 0). Even though the student will not get access to scholarship or 5 star-competitive edge, they can put volunteer hours on their resume, gain essential leadership skills, and even obtain recommendation letters depending on how involved they are. We have different social evets they can be a part of as well. Most importantly, they will be surrounded by scholars meaning a good opportunity for networking and building relationships with people who will be good resources in the future—if not now. </a:t>
            </a:r>
          </a:p>
          <a:p>
            <a:pPr lvl="1"/>
            <a:r>
              <a:rPr lang="en-US" dirty="0" smtClean="0"/>
              <a:t>Also, if you feel led to, feel free to have incentive of your own (ex. Extra points for so many hour or in participation in the study blast). </a:t>
            </a:r>
            <a:endParaRPr lang="en-US" dirty="0"/>
          </a:p>
        </p:txBody>
      </p:sp>
    </p:spTree>
    <p:extLst>
      <p:ext uri="{BB962C8B-B14F-4D97-AF65-F5344CB8AC3E}">
        <p14:creationId xmlns:p14="http://schemas.microsoft.com/office/powerpoint/2010/main" val="224166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Why Peer Study Groups?</a:t>
            </a:r>
            <a:endParaRPr lang="en-US" sz="4400" dirty="0"/>
          </a:p>
        </p:txBody>
      </p:sp>
      <p:sp>
        <p:nvSpPr>
          <p:cNvPr id="3" name="Content Placeholder 2"/>
          <p:cNvSpPr>
            <a:spLocks noGrp="1"/>
          </p:cNvSpPr>
          <p:nvPr>
            <p:ph idx="1"/>
          </p:nvPr>
        </p:nvSpPr>
        <p:spPr>
          <a:xfrm>
            <a:off x="646111" y="1853248"/>
            <a:ext cx="8946541" cy="4195481"/>
          </a:xfrm>
        </p:spPr>
        <p:txBody>
          <a:bodyPr>
            <a:normAutofit/>
          </a:bodyPr>
          <a:lstStyle/>
          <a:p>
            <a:r>
              <a:rPr lang="en-US" sz="2400" dirty="0" smtClean="0"/>
              <a:t>Helps </a:t>
            </a:r>
            <a:r>
              <a:rPr lang="en-US" sz="2400" dirty="0"/>
              <a:t>W</a:t>
            </a:r>
            <a:r>
              <a:rPr lang="en-US" sz="2400" dirty="0" smtClean="0"/>
              <a:t>ith Procrastination.</a:t>
            </a:r>
          </a:p>
          <a:p>
            <a:r>
              <a:rPr lang="en-US" sz="2400" dirty="0" smtClean="0"/>
              <a:t>Understand/Absorb Information More Efficiently.</a:t>
            </a:r>
          </a:p>
          <a:p>
            <a:r>
              <a:rPr lang="en-US" sz="2400" dirty="0" smtClean="0"/>
              <a:t>Different Perspectives.</a:t>
            </a:r>
          </a:p>
          <a:p>
            <a:r>
              <a:rPr lang="en-US" sz="2400" dirty="0" smtClean="0"/>
              <a:t>Improve/Develop New Study Skills.</a:t>
            </a:r>
          </a:p>
          <a:p>
            <a:r>
              <a:rPr lang="en-US" sz="2400" dirty="0" smtClean="0"/>
              <a:t>Minimize Test Anxiety. </a:t>
            </a:r>
          </a:p>
          <a:p>
            <a:r>
              <a:rPr lang="en-US" sz="2400" dirty="0" smtClean="0"/>
              <a:t>Enhance Professional/Personal Skills. </a:t>
            </a:r>
          </a:p>
        </p:txBody>
      </p:sp>
    </p:spTree>
    <p:extLst>
      <p:ext uri="{BB962C8B-B14F-4D97-AF65-F5344CB8AC3E}">
        <p14:creationId xmlns:p14="http://schemas.microsoft.com/office/powerpoint/2010/main" val="190307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1370" y="2163650"/>
            <a:ext cx="8092264" cy="4342326"/>
          </a:xfrm>
        </p:spPr>
        <p:txBody>
          <a:bodyPr numCol="3">
            <a:normAutofit fontScale="92500" lnSpcReduction="20000"/>
          </a:bodyPr>
          <a:lstStyle/>
          <a:p>
            <a:pPr lvl="0"/>
            <a:r>
              <a:rPr lang="en-US" sz="2400" b="1" dirty="0">
                <a:solidFill>
                  <a:schemeClr val="accent1">
                    <a:lumMod val="60000"/>
                    <a:lumOff val="40000"/>
                  </a:schemeClr>
                </a:solidFill>
              </a:rPr>
              <a:t>Math</a:t>
            </a:r>
            <a:r>
              <a:rPr lang="en-US" sz="2400" dirty="0"/>
              <a:t> </a:t>
            </a:r>
          </a:p>
          <a:p>
            <a:pPr lvl="1"/>
            <a:r>
              <a:rPr lang="en-US" sz="2000" dirty="0" smtClean="0"/>
              <a:t>0303</a:t>
            </a:r>
            <a:endParaRPr lang="en-US" sz="2000" dirty="0"/>
          </a:p>
          <a:p>
            <a:pPr lvl="1"/>
            <a:r>
              <a:rPr lang="en-US" sz="2000" dirty="0" smtClean="0"/>
              <a:t>0306</a:t>
            </a:r>
            <a:endParaRPr lang="en-US" sz="2000" dirty="0"/>
          </a:p>
          <a:p>
            <a:pPr lvl="1"/>
            <a:r>
              <a:rPr lang="en-US" sz="2000" dirty="0" smtClean="0"/>
              <a:t>0312</a:t>
            </a:r>
            <a:endParaRPr lang="en-US" sz="2000" dirty="0"/>
          </a:p>
          <a:p>
            <a:pPr lvl="1"/>
            <a:r>
              <a:rPr lang="en-US" sz="2000" dirty="0" smtClean="0"/>
              <a:t>1314</a:t>
            </a:r>
            <a:endParaRPr lang="en-US" sz="2000" dirty="0"/>
          </a:p>
          <a:p>
            <a:pPr lvl="1"/>
            <a:r>
              <a:rPr lang="en-US" sz="2000" dirty="0" smtClean="0"/>
              <a:t>1316</a:t>
            </a:r>
            <a:endParaRPr lang="en-US" sz="2000" dirty="0"/>
          </a:p>
          <a:p>
            <a:pPr lvl="0"/>
            <a:r>
              <a:rPr lang="en-US" sz="2400" b="1" dirty="0">
                <a:solidFill>
                  <a:schemeClr val="accent1">
                    <a:lumMod val="60000"/>
                    <a:lumOff val="40000"/>
                  </a:schemeClr>
                </a:solidFill>
              </a:rPr>
              <a:t>History</a:t>
            </a:r>
          </a:p>
          <a:p>
            <a:pPr lvl="1"/>
            <a:r>
              <a:rPr lang="en-US" sz="2000" dirty="0" smtClean="0"/>
              <a:t>1301</a:t>
            </a:r>
            <a:endParaRPr lang="en-US" sz="2000" dirty="0"/>
          </a:p>
          <a:p>
            <a:pPr lvl="0"/>
            <a:r>
              <a:rPr lang="en-US" sz="2400" b="1" dirty="0">
                <a:solidFill>
                  <a:schemeClr val="accent1">
                    <a:lumMod val="60000"/>
                    <a:lumOff val="40000"/>
                  </a:schemeClr>
                </a:solidFill>
              </a:rPr>
              <a:t>Psychology</a:t>
            </a:r>
          </a:p>
          <a:p>
            <a:pPr lvl="1"/>
            <a:r>
              <a:rPr lang="en-US" sz="2000" dirty="0" smtClean="0"/>
              <a:t>2301</a:t>
            </a:r>
            <a:endParaRPr lang="en-US" sz="2000" dirty="0"/>
          </a:p>
          <a:p>
            <a:pPr lvl="0"/>
            <a:r>
              <a:rPr lang="en-US" sz="2400" b="1" dirty="0">
                <a:solidFill>
                  <a:schemeClr val="accent1">
                    <a:lumMod val="60000"/>
                    <a:lumOff val="40000"/>
                  </a:schemeClr>
                </a:solidFill>
              </a:rPr>
              <a:t>Sociology</a:t>
            </a:r>
          </a:p>
          <a:p>
            <a:pPr lvl="1"/>
            <a:r>
              <a:rPr lang="en-US" sz="2000" dirty="0" smtClean="0"/>
              <a:t>1301</a:t>
            </a:r>
            <a:endParaRPr lang="en-US" sz="2400" dirty="0" smtClean="0"/>
          </a:p>
          <a:p>
            <a:pPr lvl="0"/>
            <a:r>
              <a:rPr lang="en-US" sz="2400" b="1" dirty="0">
                <a:solidFill>
                  <a:schemeClr val="accent1">
                    <a:lumMod val="60000"/>
                    <a:lumOff val="40000"/>
                  </a:schemeClr>
                </a:solidFill>
              </a:rPr>
              <a:t>Government</a:t>
            </a:r>
          </a:p>
          <a:p>
            <a:pPr lvl="1"/>
            <a:r>
              <a:rPr lang="en-US" sz="2000" dirty="0"/>
              <a:t>2301</a:t>
            </a:r>
          </a:p>
          <a:p>
            <a:pPr lvl="1"/>
            <a:r>
              <a:rPr lang="en-US" sz="2000" dirty="0" smtClean="0"/>
              <a:t>2305</a:t>
            </a:r>
            <a:endParaRPr lang="en-US" sz="2000" dirty="0"/>
          </a:p>
          <a:p>
            <a:pPr lvl="0"/>
            <a:r>
              <a:rPr lang="en-US" sz="2400" b="1" dirty="0">
                <a:solidFill>
                  <a:schemeClr val="accent1">
                    <a:lumMod val="60000"/>
                    <a:lumOff val="40000"/>
                  </a:schemeClr>
                </a:solidFill>
              </a:rPr>
              <a:t>Biology</a:t>
            </a:r>
          </a:p>
          <a:p>
            <a:pPr lvl="1"/>
            <a:r>
              <a:rPr lang="en-US" sz="2000" dirty="0" smtClean="0"/>
              <a:t>1308</a:t>
            </a:r>
            <a:endParaRPr lang="en-US" sz="2000" dirty="0"/>
          </a:p>
          <a:p>
            <a:pPr lvl="1"/>
            <a:r>
              <a:rPr lang="en-US" sz="2000" dirty="0" smtClean="0"/>
              <a:t>1406</a:t>
            </a:r>
            <a:endParaRPr lang="en-US" sz="2000" dirty="0"/>
          </a:p>
          <a:p>
            <a:pPr lvl="1"/>
            <a:r>
              <a:rPr lang="en-US" sz="2000" dirty="0" smtClean="0"/>
              <a:t>2401</a:t>
            </a:r>
            <a:endParaRPr lang="en-US" sz="2000" dirty="0"/>
          </a:p>
          <a:p>
            <a:pPr lvl="0"/>
            <a:r>
              <a:rPr lang="en-US" sz="2400" b="1" dirty="0">
                <a:solidFill>
                  <a:schemeClr val="accent1">
                    <a:lumMod val="60000"/>
                    <a:lumOff val="40000"/>
                  </a:schemeClr>
                </a:solidFill>
              </a:rPr>
              <a:t>Economics</a:t>
            </a:r>
          </a:p>
          <a:p>
            <a:pPr lvl="1"/>
            <a:r>
              <a:rPr lang="en-US" sz="2000" dirty="0" smtClean="0"/>
              <a:t>2301</a:t>
            </a:r>
          </a:p>
          <a:p>
            <a:pPr lvl="1"/>
            <a:r>
              <a:rPr lang="en-US" sz="2000" dirty="0" smtClean="0"/>
              <a:t>2302</a:t>
            </a:r>
          </a:p>
          <a:p>
            <a:pPr lvl="0"/>
            <a:r>
              <a:rPr lang="en-US" sz="2400" b="1" dirty="0">
                <a:solidFill>
                  <a:schemeClr val="accent1">
                    <a:lumMod val="60000"/>
                    <a:lumOff val="40000"/>
                  </a:schemeClr>
                </a:solidFill>
              </a:rPr>
              <a:t>Chemistry</a:t>
            </a:r>
          </a:p>
          <a:p>
            <a:pPr lvl="1"/>
            <a:r>
              <a:rPr lang="en-US" sz="2000" dirty="0" smtClean="0"/>
              <a:t>1411</a:t>
            </a:r>
            <a:endParaRPr lang="en-US" sz="2000" dirty="0"/>
          </a:p>
          <a:p>
            <a:pPr lvl="0"/>
            <a:endParaRPr lang="en-US" dirty="0" smtClean="0"/>
          </a:p>
          <a:p>
            <a:pPr lvl="0"/>
            <a:r>
              <a:rPr lang="en-US" sz="2400" b="1" dirty="0">
                <a:solidFill>
                  <a:schemeClr val="accent1">
                    <a:lumMod val="60000"/>
                    <a:lumOff val="40000"/>
                  </a:schemeClr>
                </a:solidFill>
              </a:rPr>
              <a:t>English</a:t>
            </a:r>
          </a:p>
          <a:p>
            <a:pPr lvl="1"/>
            <a:r>
              <a:rPr lang="en-US" sz="2000" dirty="0" smtClean="0"/>
              <a:t>0310</a:t>
            </a:r>
            <a:endParaRPr lang="en-US" sz="2000" dirty="0"/>
          </a:p>
          <a:p>
            <a:pPr lvl="1"/>
            <a:r>
              <a:rPr lang="en-US" sz="2000" dirty="0"/>
              <a:t>0300</a:t>
            </a:r>
          </a:p>
          <a:p>
            <a:pPr lvl="0"/>
            <a:r>
              <a:rPr lang="en-US" sz="2400" b="1" dirty="0">
                <a:solidFill>
                  <a:schemeClr val="accent1">
                    <a:lumMod val="60000"/>
                    <a:lumOff val="40000"/>
                  </a:schemeClr>
                </a:solidFill>
              </a:rPr>
              <a:t>Accounting</a:t>
            </a:r>
          </a:p>
          <a:p>
            <a:pPr lvl="1"/>
            <a:r>
              <a:rPr lang="en-US" sz="2000" dirty="0" smtClean="0"/>
              <a:t>2301</a:t>
            </a:r>
            <a:endParaRPr lang="en-US" sz="2000" dirty="0"/>
          </a:p>
          <a:p>
            <a:pPr lvl="0"/>
            <a:r>
              <a:rPr lang="en-US" sz="2400" dirty="0"/>
              <a:t>Arts</a:t>
            </a:r>
          </a:p>
          <a:p>
            <a:pPr lvl="1"/>
            <a:r>
              <a:rPr lang="en-US" sz="2000" dirty="0" smtClean="0"/>
              <a:t>1303</a:t>
            </a:r>
            <a:endParaRPr lang="en-US" sz="2000" dirty="0"/>
          </a:p>
        </p:txBody>
      </p:sp>
      <p:sp>
        <p:nvSpPr>
          <p:cNvPr id="2" name="TextBox 1"/>
          <p:cNvSpPr txBox="1"/>
          <p:nvPr/>
        </p:nvSpPr>
        <p:spPr>
          <a:xfrm>
            <a:off x="270457" y="218941"/>
            <a:ext cx="9800822" cy="1815882"/>
          </a:xfrm>
          <a:prstGeom prst="rect">
            <a:avLst/>
          </a:prstGeom>
          <a:noFill/>
        </p:spPr>
        <p:txBody>
          <a:bodyPr wrap="square" rtlCol="0">
            <a:spAutoFit/>
          </a:bodyPr>
          <a:lstStyle/>
          <a:p>
            <a:r>
              <a:rPr lang="en-US" sz="2800" dirty="0" smtClean="0"/>
              <a:t>These are the courses with the highest rate (&lt; 35%) of  students dropping or failing during the semester. These classes are our main focus, but we will take other courses as well. </a:t>
            </a:r>
            <a:endParaRPr lang="en-US" sz="2800" dirty="0"/>
          </a:p>
        </p:txBody>
      </p:sp>
    </p:spTree>
    <p:extLst>
      <p:ext uri="{BB962C8B-B14F-4D97-AF65-F5344CB8AC3E}">
        <p14:creationId xmlns:p14="http://schemas.microsoft.com/office/powerpoint/2010/main" val="2259493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Blasts:</a:t>
            </a:r>
            <a:endParaRPr lang="en-US" dirty="0"/>
          </a:p>
        </p:txBody>
      </p:sp>
      <p:sp>
        <p:nvSpPr>
          <p:cNvPr id="3" name="Content Placeholder 2"/>
          <p:cNvSpPr>
            <a:spLocks noGrp="1"/>
          </p:cNvSpPr>
          <p:nvPr>
            <p:ph idx="1"/>
          </p:nvPr>
        </p:nvSpPr>
        <p:spPr/>
        <p:txBody>
          <a:bodyPr>
            <a:normAutofit lnSpcReduction="10000"/>
          </a:bodyPr>
          <a:lstStyle/>
          <a:p>
            <a:r>
              <a:rPr lang="en-US" dirty="0" smtClean="0"/>
              <a:t>2 Times </a:t>
            </a:r>
            <a:r>
              <a:rPr lang="en-US" dirty="0"/>
              <a:t>P</a:t>
            </a:r>
            <a:r>
              <a:rPr lang="en-US" dirty="0" smtClean="0"/>
              <a:t>er </a:t>
            </a:r>
            <a:r>
              <a:rPr lang="en-US" dirty="0"/>
              <a:t>S</a:t>
            </a:r>
            <a:r>
              <a:rPr lang="en-US" dirty="0" smtClean="0"/>
              <a:t>emester:</a:t>
            </a:r>
          </a:p>
          <a:p>
            <a:pPr lvl="1"/>
            <a:r>
              <a:rPr lang="en-US" dirty="0" smtClean="0"/>
              <a:t>Midterms—October 17</a:t>
            </a:r>
            <a:r>
              <a:rPr lang="en-US" baseline="30000" dirty="0" smtClean="0"/>
              <a:t>th</a:t>
            </a:r>
            <a:r>
              <a:rPr lang="en-US" dirty="0" smtClean="0"/>
              <a:t> and 18</a:t>
            </a:r>
            <a:r>
              <a:rPr lang="en-US" baseline="30000" dirty="0" smtClean="0"/>
              <a:t>th</a:t>
            </a:r>
            <a:r>
              <a:rPr lang="en-US" dirty="0" smtClean="0"/>
              <a:t> </a:t>
            </a:r>
          </a:p>
          <a:p>
            <a:pPr lvl="1"/>
            <a:r>
              <a:rPr lang="en-US" dirty="0" smtClean="0"/>
              <a:t>Finals--TBA</a:t>
            </a:r>
          </a:p>
          <a:p>
            <a:r>
              <a:rPr lang="en-US" dirty="0" smtClean="0"/>
              <a:t>5 Main Libraries Throughout HCC System will be open for an extended time for students to come and study freely or be tutored by a Phi Theta Kappa Member or Faculty member:</a:t>
            </a:r>
          </a:p>
          <a:p>
            <a:pPr lvl="1"/>
            <a:r>
              <a:rPr lang="en-US" dirty="0" smtClean="0"/>
              <a:t>Central</a:t>
            </a:r>
          </a:p>
          <a:p>
            <a:pPr lvl="1"/>
            <a:r>
              <a:rPr lang="en-US" dirty="0" smtClean="0"/>
              <a:t>Eastside</a:t>
            </a:r>
          </a:p>
          <a:p>
            <a:pPr lvl="1"/>
            <a:r>
              <a:rPr lang="en-US" dirty="0" smtClean="0"/>
              <a:t>Northline</a:t>
            </a:r>
          </a:p>
          <a:p>
            <a:pPr lvl="1"/>
            <a:r>
              <a:rPr lang="en-US" dirty="0" smtClean="0"/>
              <a:t>Spring Branch</a:t>
            </a:r>
          </a:p>
          <a:p>
            <a:pPr lvl="1"/>
            <a:r>
              <a:rPr lang="en-US" dirty="0" smtClean="0"/>
              <a:t>West Loop </a:t>
            </a:r>
          </a:p>
        </p:txBody>
      </p:sp>
    </p:spTree>
    <p:extLst>
      <p:ext uri="{BB962C8B-B14F-4D97-AF65-F5344CB8AC3E}">
        <p14:creationId xmlns:p14="http://schemas.microsoft.com/office/powerpoint/2010/main" val="902639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Blast Continued…</a:t>
            </a:r>
            <a:endParaRPr lang="en-US" dirty="0"/>
          </a:p>
        </p:txBody>
      </p:sp>
      <p:sp>
        <p:nvSpPr>
          <p:cNvPr id="3" name="Content Placeholder 2"/>
          <p:cNvSpPr>
            <a:spLocks noGrp="1"/>
          </p:cNvSpPr>
          <p:nvPr>
            <p:ph idx="1"/>
          </p:nvPr>
        </p:nvSpPr>
        <p:spPr/>
        <p:txBody>
          <a:bodyPr/>
          <a:lstStyle/>
          <a:p>
            <a:r>
              <a:rPr lang="en-US" dirty="0" smtClean="0"/>
              <a:t>There will be FREE food and drinks to help boost the students energy. </a:t>
            </a:r>
          </a:p>
          <a:p>
            <a:r>
              <a:rPr lang="en-US" dirty="0" smtClean="0"/>
              <a:t>Tutors will be set up by subject (shown in next slide) for students to seek help with their reviews or any other questions. </a:t>
            </a:r>
          </a:p>
          <a:p>
            <a:r>
              <a:rPr lang="en-US" dirty="0" smtClean="0"/>
              <a:t>We are seeking help from professors. We would really appreciate it if any of you could help tutor students during these study blasts. You will not have to stay the whole time, we are planning 4 hour shifts, maybe even less, plus you have access to the food as well! You do not have to volunteer both days, in fact, on Sunday we are only having the West Loop Library Open. If you are interested please email me at </a:t>
            </a:r>
            <a:r>
              <a:rPr lang="en-US" b="1" dirty="0" smtClean="0">
                <a:solidFill>
                  <a:schemeClr val="accent1">
                    <a:lumMod val="60000"/>
                    <a:lumOff val="40000"/>
                  </a:schemeClr>
                </a:solidFill>
              </a:rPr>
              <a:t>angie.chacko.publicrelations@gmail.com</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117232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These subjects are our main focus for the study blasts, as they correspond with the level of students dropping or failing them. If your course is not on here, but you feel led to help, please feel free to  contact me and I will let you know if we have room. </a:t>
            </a:r>
            <a:endParaRPr lang="en-US" sz="2400" dirty="0"/>
          </a:p>
        </p:txBody>
      </p:sp>
      <p:sp>
        <p:nvSpPr>
          <p:cNvPr id="3" name="Content Placeholder 2"/>
          <p:cNvSpPr>
            <a:spLocks noGrp="1"/>
          </p:cNvSpPr>
          <p:nvPr>
            <p:ph idx="1"/>
          </p:nvPr>
        </p:nvSpPr>
        <p:spPr>
          <a:xfrm>
            <a:off x="1104293" y="2662519"/>
            <a:ext cx="8946541" cy="4195481"/>
          </a:xfrm>
        </p:spPr>
        <p:txBody>
          <a:bodyPr/>
          <a:lstStyle/>
          <a:p>
            <a:pPr lvl="0"/>
            <a:r>
              <a:rPr lang="en-US" dirty="0"/>
              <a:t>Math (from Intermediate Algebra to Calculus 3)</a:t>
            </a:r>
          </a:p>
          <a:p>
            <a:pPr lvl="0"/>
            <a:r>
              <a:rPr lang="en-US" dirty="0"/>
              <a:t>Chemistry (General and Organic)</a:t>
            </a:r>
          </a:p>
          <a:p>
            <a:pPr lvl="0"/>
            <a:r>
              <a:rPr lang="en-US" dirty="0"/>
              <a:t>Biology (General, Anatomy 1&amp;2)</a:t>
            </a:r>
          </a:p>
          <a:p>
            <a:pPr lvl="0"/>
            <a:r>
              <a:rPr lang="en-US" dirty="0"/>
              <a:t>English (Essay proofreading or strategizing)</a:t>
            </a:r>
          </a:p>
          <a:p>
            <a:pPr lvl="0"/>
            <a:r>
              <a:rPr lang="en-US" dirty="0"/>
              <a:t>Any other classes that you feel should be involved in this study blast please email </a:t>
            </a:r>
            <a:r>
              <a:rPr lang="en-US" dirty="0">
                <a:solidFill>
                  <a:schemeClr val="accent1">
                    <a:lumMod val="60000"/>
                    <a:lumOff val="40000"/>
                  </a:schemeClr>
                </a:solidFill>
              </a:rPr>
              <a:t>ptkomegasigma@gmail.com</a:t>
            </a:r>
          </a:p>
          <a:p>
            <a:pPr marL="0" indent="0">
              <a:buNone/>
            </a:pPr>
            <a:endParaRPr lang="en-US" dirty="0"/>
          </a:p>
        </p:txBody>
      </p:sp>
    </p:spTree>
    <p:extLst>
      <p:ext uri="{BB962C8B-B14F-4D97-AF65-F5344CB8AC3E}">
        <p14:creationId xmlns:p14="http://schemas.microsoft.com/office/powerpoint/2010/main" val="15105872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88</TotalTime>
  <Words>824</Words>
  <Application>Microsoft Macintosh PowerPoint</Application>
  <PresentationFormat>Widescreen</PresentationFormat>
  <Paragraphs>96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vt:lpstr>
      <vt:lpstr>PowerPoint Presentation</vt:lpstr>
      <vt:lpstr>Goal:</vt:lpstr>
      <vt:lpstr>Study Teams:</vt:lpstr>
      <vt:lpstr>Incentive</vt:lpstr>
      <vt:lpstr>Why Peer Study Groups?</vt:lpstr>
      <vt:lpstr>PowerPoint Presentation</vt:lpstr>
      <vt:lpstr>Study Blasts:</vt:lpstr>
      <vt:lpstr>Study Blast Continued…</vt:lpstr>
      <vt:lpstr>These subjects are our main focus for the study blasts, as they correspond with the level of students dropping or failing them. If your course is not on here, but you feel led to help, please feel free to  contact me and I will let you know if we have room. </vt:lpstr>
      <vt:lpstr>We Need Your Help (Recap): </vt:lpstr>
      <vt:lpstr>Officers Per District</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_owner_</dc:creator>
  <cp:lastModifiedBy>Daniel Dylla</cp:lastModifiedBy>
  <cp:revision>9</cp:revision>
  <dcterms:created xsi:type="dcterms:W3CDTF">2015-09-11T16:42:15Z</dcterms:created>
  <dcterms:modified xsi:type="dcterms:W3CDTF">2015-09-14T14:18:24Z</dcterms:modified>
</cp:coreProperties>
</file>