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71" r:id="rId7"/>
    <p:sldId id="262" r:id="rId8"/>
    <p:sldId id="263" r:id="rId9"/>
    <p:sldId id="264" r:id="rId10"/>
    <p:sldId id="265" r:id="rId11"/>
    <p:sldId id="266" r:id="rId12"/>
    <p:sldId id="269" r:id="rId13"/>
    <p:sldId id="273" r:id="rId14"/>
    <p:sldId id="274" r:id="rId15"/>
    <p:sldId id="272" r:id="rId16"/>
    <p:sldId id="270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43" autoAdjust="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Average Faculty Salaries TUCCA 8 (2014)</a:t>
            </a:r>
          </a:p>
        </c:rich>
      </c:tx>
      <c:layout>
        <c:manualLayout>
          <c:xMode val="edge"/>
          <c:yMode val="edge"/>
          <c:x val="0.13320822397200349"/>
          <c:y val="5.149062159912937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EE-4A74-94FA-99D39B84CE41}"/>
              </c:ext>
            </c:extLst>
          </c:dPt>
          <c:cat>
            <c:strRef>
              <c:f>Sheet2!$A$1:$H$1</c:f>
              <c:strCache>
                <c:ptCount val="8"/>
                <c:pt idx="0">
                  <c:v>Austin</c:v>
                </c:pt>
                <c:pt idx="1">
                  <c:v>Tarrant</c:v>
                </c:pt>
                <c:pt idx="2">
                  <c:v>Lone Star</c:v>
                </c:pt>
                <c:pt idx="3">
                  <c:v>Dallas</c:v>
                </c:pt>
                <c:pt idx="4">
                  <c:v>Alamo</c:v>
                </c:pt>
                <c:pt idx="5">
                  <c:v>San Jac</c:v>
                </c:pt>
                <c:pt idx="6">
                  <c:v>HCC</c:v>
                </c:pt>
                <c:pt idx="7">
                  <c:v>El Paso</c:v>
                </c:pt>
              </c:strCache>
            </c:strRef>
          </c:cat>
          <c:val>
            <c:numRef>
              <c:f>Sheet2!$A$2:$H$2</c:f>
              <c:numCache>
                <c:formatCode>General</c:formatCode>
                <c:ptCount val="8"/>
                <c:pt idx="0">
                  <c:v>66961</c:v>
                </c:pt>
                <c:pt idx="1">
                  <c:v>63227</c:v>
                </c:pt>
                <c:pt idx="2">
                  <c:v>61366</c:v>
                </c:pt>
                <c:pt idx="3">
                  <c:v>61296</c:v>
                </c:pt>
                <c:pt idx="4">
                  <c:v>59677</c:v>
                </c:pt>
                <c:pt idx="5">
                  <c:v>59195</c:v>
                </c:pt>
                <c:pt idx="6">
                  <c:v>57822</c:v>
                </c:pt>
                <c:pt idx="7">
                  <c:v>56559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BEE-4A74-94FA-99D39B84CE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818240"/>
        <c:axId val="93829376"/>
      </c:barChart>
      <c:catAx>
        <c:axId val="9381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829376"/>
        <c:crosses val="autoZero"/>
        <c:auto val="1"/>
        <c:lblAlgn val="ctr"/>
        <c:lblOffset val="100"/>
        <c:noMultiLvlLbl val="0"/>
      </c:catAx>
      <c:valAx>
        <c:axId val="93829376"/>
        <c:scaling>
          <c:orientation val="minMax"/>
          <c:max val="70000"/>
          <c:min val="5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818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Average Faculty Salaries TUCCA 8 (2015)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318-4290-8A6D-3FB943B5F2E1}"/>
              </c:ext>
            </c:extLst>
          </c:dPt>
          <c:cat>
            <c:strRef>
              <c:f>Sheet1!$A$1:$H$1</c:f>
              <c:strCache>
                <c:ptCount val="8"/>
                <c:pt idx="0">
                  <c:v>Austin</c:v>
                </c:pt>
                <c:pt idx="1">
                  <c:v>Dallas</c:v>
                </c:pt>
                <c:pt idx="2">
                  <c:v>Tarrant</c:v>
                </c:pt>
                <c:pt idx="3">
                  <c:v>Lone Star</c:v>
                </c:pt>
                <c:pt idx="4">
                  <c:v>HCC</c:v>
                </c:pt>
                <c:pt idx="5">
                  <c:v>Alamo</c:v>
                </c:pt>
                <c:pt idx="6">
                  <c:v>San Jac</c:v>
                </c:pt>
                <c:pt idx="7">
                  <c:v>El Paso</c:v>
                </c:pt>
              </c:strCache>
            </c:strRef>
          </c:cat>
          <c:val>
            <c:numRef>
              <c:f>Sheet1!$A$2:$H$2</c:f>
              <c:numCache>
                <c:formatCode>General</c:formatCode>
                <c:ptCount val="8"/>
                <c:pt idx="0">
                  <c:v>69151</c:v>
                </c:pt>
                <c:pt idx="1">
                  <c:v>64085</c:v>
                </c:pt>
                <c:pt idx="2">
                  <c:v>63771</c:v>
                </c:pt>
                <c:pt idx="3">
                  <c:v>61334</c:v>
                </c:pt>
                <c:pt idx="4">
                  <c:v>60790</c:v>
                </c:pt>
                <c:pt idx="5">
                  <c:v>60069</c:v>
                </c:pt>
                <c:pt idx="6">
                  <c:v>59794</c:v>
                </c:pt>
                <c:pt idx="7">
                  <c:v>55290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318-4290-8A6D-3FB943B5F2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565376"/>
        <c:axId val="100566912"/>
      </c:barChart>
      <c:catAx>
        <c:axId val="100565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566912"/>
        <c:crosses val="autoZero"/>
        <c:auto val="1"/>
        <c:lblAlgn val="ctr"/>
        <c:lblOffset val="100"/>
        <c:noMultiLvlLbl val="0"/>
      </c:catAx>
      <c:valAx>
        <c:axId val="100566912"/>
        <c:scaling>
          <c:orientation val="minMax"/>
          <c:max val="70000"/>
          <c:min val="5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565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B8E80-0EA4-4736-A1B4-91C542FA0F30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4E5A1-64CA-42B2-B1B7-6B7057CB5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9288F6-C891-4EFC-A623-BB84E1D292E3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9288F6-C891-4EFC-A623-BB84E1D292E3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A3A959-4433-493A-B18F-CEA05AFF0853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31A1A1-2B35-4F64-9002-7F9EE6FC309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A959-4433-493A-B18F-CEA05AFF0853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A1A1-2B35-4F64-9002-7F9EE6FC309D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A959-4433-493A-B18F-CEA05AFF0853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A1A1-2B35-4F64-9002-7F9EE6FC309D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A959-4433-493A-B18F-CEA05AFF0853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A1A1-2B35-4F64-9002-7F9EE6FC309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A959-4433-493A-B18F-CEA05AFF0853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A1A1-2B35-4F64-9002-7F9EE6FC309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A959-4433-493A-B18F-CEA05AFF0853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A1A1-2B35-4F64-9002-7F9EE6FC309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A959-4433-493A-B18F-CEA05AFF0853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A1A1-2B35-4F64-9002-7F9EE6FC309D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A959-4433-493A-B18F-CEA05AFF0853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A1A1-2B35-4F64-9002-7F9EE6FC309D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A959-4433-493A-B18F-CEA05AFF0853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A1A1-2B35-4F64-9002-7F9EE6FC30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A959-4433-493A-B18F-CEA05AFF0853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A1A1-2B35-4F64-9002-7F9EE6FC30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A959-4433-493A-B18F-CEA05AFF0853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A1A1-2B35-4F64-9002-7F9EE6FC30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6A3A959-4433-493A-B18F-CEA05AFF0853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E31A1A1-2B35-4F64-9002-7F9EE6FC30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Faculty Compensation Goals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767862"/>
            <a:ext cx="7391400" cy="23281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for 2015-2016 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Brought to you by the </a:t>
            </a:r>
            <a:r>
              <a:rPr lang="en-US" sz="1800" i="1" dirty="0" smtClean="0"/>
              <a:t>Faculty Senate Compensation, </a:t>
            </a:r>
          </a:p>
          <a:p>
            <a:r>
              <a:rPr lang="en-US" sz="1800" i="1" dirty="0" smtClean="0"/>
              <a:t>Benefits and Workload Committee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32596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(TCCTA) 2015-16 TUCC8</a:t>
            </a:r>
            <a:br>
              <a:rPr lang="en-US" sz="3600" dirty="0" smtClean="0"/>
            </a:br>
            <a:r>
              <a:rPr lang="en-US" sz="3600" dirty="0" smtClean="0"/>
              <a:t>Salary Comparison </a:t>
            </a:r>
            <a:r>
              <a:rPr lang="en-US" dirty="0" smtClean="0"/>
              <a:t>Rankings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356921"/>
              </p:ext>
            </p:extLst>
          </p:nvPr>
        </p:nvGraphicFramePr>
        <p:xfrm>
          <a:off x="685799" y="2264387"/>
          <a:ext cx="7924799" cy="4060213"/>
        </p:xfrm>
        <a:graphic>
          <a:graphicData uri="http://schemas.openxmlformats.org/drawingml/2006/table">
            <a:tbl>
              <a:tblPr bandRow="1">
                <a:tableStyleId>{284E427A-3D55-4303-BF80-6455036E1DE7}</a:tableStyleId>
              </a:tblPr>
              <a:tblGrid>
                <a:gridCol w="9115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564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822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920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5640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2617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5911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Range 2 Master’s</a:t>
                      </a:r>
                      <a:r>
                        <a:rPr lang="en-US" dirty="0" smtClean="0"/>
                        <a:t> Highest (step 14)</a:t>
                      </a:r>
                      <a:endParaRPr lang="en-US" dirty="0"/>
                    </a:p>
                  </a:txBody>
                  <a:tcPr marL="94991" marR="9499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Range 2 Doctoral</a:t>
                      </a:r>
                      <a:r>
                        <a:rPr lang="en-US" dirty="0" smtClean="0"/>
                        <a:t> Highest (step</a:t>
                      </a:r>
                      <a:r>
                        <a:rPr lang="en-US" baseline="0" dirty="0" smtClean="0"/>
                        <a:t> 14)</a:t>
                      </a:r>
                      <a:endParaRPr lang="en-US" dirty="0"/>
                    </a:p>
                  </a:txBody>
                  <a:tcPr marL="94991" marR="9499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Colleges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Salary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Colleges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Salary</a:t>
                      </a:r>
                      <a:endParaRPr lang="en-US" dirty="0"/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Dallas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$75,334</a:t>
                      </a:r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Dallas</a:t>
                      </a:r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$81,545</a:t>
                      </a:r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Lone</a:t>
                      </a:r>
                      <a:r>
                        <a:rPr lang="en-US" baseline="0" dirty="0" smtClean="0"/>
                        <a:t> Star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$74,016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Lone Star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$78,588</a:t>
                      </a:r>
                      <a:endParaRPr lang="en-US" dirty="0"/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Tarrant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$73,989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Austin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$78,392</a:t>
                      </a:r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Austin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$73,420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Tarrant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$76,028</a:t>
                      </a:r>
                      <a:endParaRPr lang="en-US" dirty="0"/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 Paso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$65,989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Alamo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$74,019</a:t>
                      </a:r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Alamo</a:t>
                      </a:r>
                      <a:endParaRPr lang="en-US" b="0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$64,879</a:t>
                      </a:r>
                      <a:endParaRPr lang="en-US" b="0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 Paso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$70,109</a:t>
                      </a:r>
                      <a:endParaRPr lang="en-US" dirty="0"/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HCC (+1)</a:t>
                      </a:r>
                      <a:endParaRPr lang="en-US" b="1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$64,017</a:t>
                      </a:r>
                      <a:endParaRPr lang="en-US" b="1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HCC (+1)</a:t>
                      </a:r>
                      <a:endParaRPr lang="en-US" b="1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$66,468</a:t>
                      </a:r>
                      <a:endParaRPr lang="en-US" b="1" dirty="0"/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0261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</a:t>
                      </a:r>
                      <a:endParaRPr lang="en-US" b="0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San </a:t>
                      </a:r>
                      <a:r>
                        <a:rPr lang="en-US" b="0" dirty="0" err="1" smtClean="0"/>
                        <a:t>Jac</a:t>
                      </a:r>
                      <a:endParaRPr lang="en-US" b="0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$55,839</a:t>
                      </a:r>
                      <a:endParaRPr lang="en-US" b="0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</a:t>
                      </a:r>
                      <a:endParaRPr lang="en-US" b="0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San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/>
                        <a:t>Jac</a:t>
                      </a:r>
                      <a:endParaRPr lang="en-US" b="0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$65,881</a:t>
                      </a:r>
                      <a:endParaRPr lang="en-US" b="0" dirty="0"/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76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(TCCTA) 2015-16 TUCC8</a:t>
            </a:r>
            <a:br>
              <a:rPr lang="en-US" sz="3600" dirty="0" smtClean="0"/>
            </a:br>
            <a:r>
              <a:rPr lang="en-US" sz="3600" dirty="0" smtClean="0"/>
              <a:t>Salary Comparison </a:t>
            </a:r>
            <a:r>
              <a:rPr lang="en-US" dirty="0" smtClean="0"/>
              <a:t>Rankings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15933"/>
              </p:ext>
            </p:extLst>
          </p:nvPr>
        </p:nvGraphicFramePr>
        <p:xfrm>
          <a:off x="685799" y="2264387"/>
          <a:ext cx="7924800" cy="4060213"/>
        </p:xfrm>
        <a:graphic>
          <a:graphicData uri="http://schemas.openxmlformats.org/drawingml/2006/table">
            <a:tbl>
              <a:tblPr bandRow="1">
                <a:tableStyleId>{284E427A-3D55-4303-BF80-6455036E1DE7}</a:tableStyleId>
              </a:tblPr>
              <a:tblGrid>
                <a:gridCol w="7709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703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501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716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703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1576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5911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Range 4 Master’s</a:t>
                      </a:r>
                      <a:r>
                        <a:rPr lang="en-US" dirty="0" smtClean="0"/>
                        <a:t> Highest (step 27)</a:t>
                      </a:r>
                      <a:endParaRPr lang="en-US" dirty="0"/>
                    </a:p>
                  </a:txBody>
                  <a:tcPr marL="94991" marR="9499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Range 4 Doctoral</a:t>
                      </a:r>
                      <a:r>
                        <a:rPr lang="en-US" dirty="0" smtClean="0"/>
                        <a:t> Highest (step 27)</a:t>
                      </a:r>
                      <a:endParaRPr lang="en-US" dirty="0"/>
                    </a:p>
                  </a:txBody>
                  <a:tcPr marL="94991" marR="9499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Colleges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Salary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Colleges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Salary</a:t>
                      </a:r>
                      <a:endParaRPr lang="en-US" dirty="0"/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San Jacinto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$103,201</a:t>
                      </a:r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Dallas</a:t>
                      </a:r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$106,126</a:t>
                      </a:r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Lone Star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$102,892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Lone Star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$105,710</a:t>
                      </a:r>
                      <a:endParaRPr lang="en-US" dirty="0"/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Austin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$100,266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Austin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$105,279</a:t>
                      </a:r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Tarrant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$99,881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Tarrant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$103,903</a:t>
                      </a:r>
                      <a:endParaRPr lang="en-US" dirty="0"/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Dallas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$99,607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San Jacinto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$102,621</a:t>
                      </a:r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El</a:t>
                      </a:r>
                      <a:r>
                        <a:rPr lang="en-US" b="0" baseline="0" dirty="0" smtClean="0"/>
                        <a:t> Paso</a:t>
                      </a:r>
                      <a:endParaRPr lang="en-US" b="0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$92,397</a:t>
                      </a:r>
                      <a:endParaRPr lang="en-US" b="0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 Paso</a:t>
                      </a:r>
                      <a:endParaRPr lang="en-US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$100,132</a:t>
                      </a:r>
                      <a:endParaRPr lang="en-US" dirty="0"/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6409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HCC (+1)</a:t>
                      </a:r>
                      <a:endParaRPr lang="en-US" b="1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$87,287</a:t>
                      </a:r>
                      <a:endParaRPr lang="en-US" b="1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Alamo</a:t>
                      </a:r>
                      <a:endParaRPr lang="en-US" b="0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$98,105</a:t>
                      </a:r>
                      <a:endParaRPr lang="en-US" dirty="0"/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0261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</a:t>
                      </a:r>
                      <a:endParaRPr lang="en-US" b="0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Alamo</a:t>
                      </a:r>
                      <a:endParaRPr lang="en-US" b="0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$86,633</a:t>
                      </a:r>
                      <a:endParaRPr lang="en-US" b="0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HCC</a:t>
                      </a:r>
                      <a:endParaRPr lang="en-US" b="1" dirty="0"/>
                    </a:p>
                  </a:txBody>
                  <a:tcPr marL="94991" marR="9499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$89,005</a:t>
                      </a:r>
                      <a:endParaRPr lang="en-US" b="1" dirty="0"/>
                    </a:p>
                  </a:txBody>
                  <a:tcPr marL="94991" marR="94991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22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Focusing, in particular on the Range 4 data, we learn that HCC will never be competitive within the top TUCC8 schools with the current salary scale.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reason is because our salary scale ends at step 27, thus compressing our most experienced faculty at the end of the scale rather than awarding them a step for each year of experience, as with other faculty members.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Among other problems, this creates a disincentive to faculty job applicants who will note that our HCC salary will never keep pace with their HCC experience.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Does This Data Tell Us?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4120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endParaRPr lang="en-US" sz="3200" dirty="0"/>
          </a:p>
          <a:p>
            <a:r>
              <a:rPr lang="en-US" sz="4000" dirty="0" smtClean="0"/>
              <a:t>Let’s compare our salary scale with those of the TUCC 8 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685800"/>
            <a:ext cx="7756263" cy="1447800"/>
          </a:xfrm>
        </p:spPr>
        <p:txBody>
          <a:bodyPr/>
          <a:lstStyle/>
          <a:p>
            <a:r>
              <a:rPr lang="en-US" sz="4000" dirty="0"/>
              <a:t>This Next Slide Explains The Data In A Different Way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72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30044"/>
          </a:xfrm>
        </p:spPr>
        <p:txBody>
          <a:bodyPr/>
          <a:lstStyle/>
          <a:p>
            <a:r>
              <a:rPr lang="en-US" sz="4400" dirty="0" smtClean="0"/>
              <a:t>This is our salary scale!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64156"/>
              </p:ext>
            </p:extLst>
          </p:nvPr>
        </p:nvGraphicFramePr>
        <p:xfrm>
          <a:off x="762000" y="2133600"/>
          <a:ext cx="7772400" cy="453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Worksheet" r:id="rId3" imgW="9362160" imgH="6820560" progId="Excel.Sheet.8">
                  <p:embed/>
                </p:oleObj>
              </mc:Choice>
              <mc:Fallback>
                <p:oleObj name="Worksheet" r:id="rId3" imgW="9362160" imgH="682056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33600"/>
                        <a:ext cx="7772400" cy="453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200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304800"/>
            <a:ext cx="7756263" cy="1319606"/>
          </a:xfrm>
        </p:spPr>
        <p:txBody>
          <a:bodyPr/>
          <a:lstStyle/>
          <a:p>
            <a:r>
              <a:rPr lang="en-US" sz="2800" dirty="0" smtClean="0"/>
              <a:t>This Compares the MINIMUM </a:t>
            </a:r>
            <a:r>
              <a:rPr lang="en-US" sz="2800" dirty="0"/>
              <a:t>to MAXIMUM </a:t>
            </a:r>
            <a:r>
              <a:rPr lang="en-US" sz="2800" u="sng" dirty="0" smtClean="0"/>
              <a:t>Range</a:t>
            </a:r>
            <a:r>
              <a:rPr lang="en-US" sz="2800" dirty="0" smtClean="0"/>
              <a:t> of </a:t>
            </a:r>
            <a:r>
              <a:rPr lang="en-US" sz="2800" dirty="0" smtClean="0"/>
              <a:t>the TUCC 8 Scales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HCC’S 67% vs 93% </a:t>
            </a:r>
            <a:r>
              <a:rPr lang="en-US" sz="2800" dirty="0" smtClean="0"/>
              <a:t>for the TUCC </a:t>
            </a:r>
            <a:r>
              <a:rPr lang="en-US" sz="2800" dirty="0"/>
              <a:t>7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783528"/>
              </p:ext>
            </p:extLst>
          </p:nvPr>
        </p:nvGraphicFramePr>
        <p:xfrm>
          <a:off x="685800" y="2209800"/>
          <a:ext cx="7742237" cy="381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Worksheet" r:id="rId3" imgW="9182089" imgH="4162320" progId="Excel.Sheet.12">
                  <p:embed/>
                </p:oleObj>
              </mc:Choice>
              <mc:Fallback>
                <p:oleObj name="Worksheet" r:id="rId3" imgW="9182089" imgH="4162320" progId="Excel.Shee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09800"/>
                        <a:ext cx="7742237" cy="381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285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3877815"/>
          </a:xfrm>
        </p:spPr>
        <p:txBody>
          <a:bodyPr>
            <a:normAutofit fontScale="62500" lnSpcReduction="20000"/>
          </a:bodyPr>
          <a:lstStyle/>
          <a:p>
            <a:r>
              <a:rPr lang="en-US" sz="2900" dirty="0" smtClean="0"/>
              <a:t>As part of our Phase Two salary increases, a new set of steps, expanding from 27 steps to 35 steps AND creating a uniform percentage of 1.97 between grades make sense because: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it would correct an outdated faculty salary scale</a:t>
            </a:r>
          </a:p>
          <a:p>
            <a:pPr marL="411480" lvl="1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it would bring BA/BS degreed faculty in at higher, more competitive salary levels</a:t>
            </a:r>
          </a:p>
          <a:p>
            <a:pPr marL="411480" lvl="1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t would award, finally, our most experienced faculty </a:t>
            </a:r>
          </a:p>
          <a:p>
            <a:pPr marL="411480" lvl="1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it would keep HCC competitive with other TUCC schools</a:t>
            </a:r>
          </a:p>
          <a:p>
            <a:pPr marL="411480" lvl="1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i="1" dirty="0" smtClean="0"/>
              <a:t>like Austin Community College which adds a new step every year</a:t>
            </a:r>
            <a:r>
              <a:rPr lang="en-US" dirty="0" smtClean="0"/>
              <a:t>!)</a:t>
            </a:r>
          </a:p>
          <a:p>
            <a:pPr marL="41148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it would improve our overall salary market standing in Texas, making HCC a true “ State leader” in faculty compensation 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Fixing The Scale Makes Sense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4330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133601"/>
            <a:ext cx="7745505" cy="449580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6400" dirty="0"/>
              <a:t>Increase the number of steps in the faculty salary schedule from 27 to 35 steps.</a:t>
            </a:r>
          </a:p>
          <a:p>
            <a:pPr marL="0" indent="0">
              <a:buNone/>
            </a:pPr>
            <a:r>
              <a:rPr lang="en-US" sz="6400" dirty="0"/>
              <a:t> </a:t>
            </a:r>
          </a:p>
          <a:p>
            <a:pPr lvl="0"/>
            <a:r>
              <a:rPr lang="en-US" sz="6400" dirty="0"/>
              <a:t>Raise the Bachelor’s level pay by decreasing the percentages between Grades 1 through 6 from 2.5% to 2.0%.</a:t>
            </a:r>
          </a:p>
          <a:p>
            <a:pPr marL="0" indent="0">
              <a:buNone/>
            </a:pPr>
            <a:r>
              <a:rPr lang="en-US" sz="6400" dirty="0"/>
              <a:t> </a:t>
            </a:r>
          </a:p>
          <a:p>
            <a:pPr lvl="0"/>
            <a:r>
              <a:rPr lang="en-US" sz="6400" dirty="0"/>
              <a:t> Implement Phase Two of the phased-in, three year plan to increase faculty salaries to market levels, by increasing the faculty salary schedule by at least 4%.  (This increase is exclusive of the annual experience step increase of approximately 2%.)</a:t>
            </a:r>
          </a:p>
          <a:p>
            <a:pPr marL="0" indent="0">
              <a:buNone/>
            </a:pPr>
            <a:r>
              <a:rPr lang="en-US" sz="6400" dirty="0"/>
              <a:t> </a:t>
            </a:r>
          </a:p>
          <a:p>
            <a:pPr lvl="0"/>
            <a:r>
              <a:rPr lang="en-US" sz="6400" dirty="0" smtClean="0"/>
              <a:t>One </a:t>
            </a:r>
            <a:r>
              <a:rPr lang="en-US" sz="6400" dirty="0"/>
              <a:t>faculty salary schedule for full-time faculty with additional stipends (when needed) for hard to full faculty positons, based on market research.</a:t>
            </a:r>
          </a:p>
          <a:p>
            <a:pPr marL="0" indent="0">
              <a:buNone/>
            </a:pPr>
            <a:r>
              <a:rPr lang="en-US" sz="6400" dirty="0"/>
              <a:t> </a:t>
            </a:r>
          </a:p>
          <a:p>
            <a:pPr lvl="0"/>
            <a:r>
              <a:rPr lang="en-US" sz="6400" dirty="0"/>
              <a:t> Continue with the compensation transparency issues</a:t>
            </a:r>
            <a:r>
              <a:rPr lang="en-US" sz="6400" dirty="0" smtClean="0"/>
              <a:t>.</a:t>
            </a:r>
          </a:p>
          <a:p>
            <a:pPr marL="0" lvl="0" indent="0">
              <a:buNone/>
            </a:pPr>
            <a:endParaRPr lang="en-US" sz="6400" dirty="0" smtClean="0"/>
          </a:p>
          <a:p>
            <a:r>
              <a:rPr lang="en-US" sz="6400" dirty="0"/>
              <a:t>HCC should become a national leader in adjunct reform by pursuing best practices and innovative solutions to adjunct employment issues in hiring practices, institutional support, and comprehensive professional evaluation.</a:t>
            </a:r>
          </a:p>
          <a:p>
            <a:pPr lvl="0"/>
            <a:endParaRPr lang="en-US" dirty="0" smtClean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i="1" dirty="0" smtClean="0"/>
              <a:t>	</a:t>
            </a:r>
            <a:r>
              <a:rPr lang="en-US" sz="4400" b="1" i="1" dirty="0" smtClean="0"/>
              <a:t>Approved </a:t>
            </a:r>
            <a:r>
              <a:rPr lang="en-US" sz="4400" b="1" i="1" dirty="0"/>
              <a:t>by the Senate November 13, 2015</a:t>
            </a:r>
            <a:endParaRPr lang="en-US" sz="4400" b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Questions on These Goals?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5381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Increase the number of steps in the faculty salary schedule from 27 to 35 steps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Raise the Bachelor’s level pay by decreasing the percentages between Grades 1 through 6 from 2.5% to 1.97%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Implement Phase Two of the phased-in, three year plan to increase faculty salaries to market levels, by increasing the faculty salary schedule by </a:t>
            </a:r>
            <a:r>
              <a:rPr lang="en-US" sz="2800" b="1" dirty="0" smtClean="0"/>
              <a:t>at least </a:t>
            </a:r>
            <a:r>
              <a:rPr lang="en-US" sz="2800" dirty="0" smtClean="0"/>
              <a:t>4%.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Senate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05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One faculty salary schedule for full-time faculty with additional stipends (when needed) for hard to fill faculty positions, based on market research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Continue with the compensation transparency issues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HCC should become a national leader in adjunct reform by pursuing best practices and innovative solutions to adjunct employment issues in hiring practices, institutional support, and comprehensive professional evaluation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Faculty Senate Goals (cont.)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6490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3200" dirty="0" smtClean="0"/>
              <a:t>After the Phase One salary increases, in comparison with other comparable Texas, urban community colleges,  we have </a:t>
            </a:r>
            <a:r>
              <a:rPr lang="en-US" sz="3200" u="sng" dirty="0" smtClean="0"/>
              <a:t>improved</a:t>
            </a:r>
            <a:r>
              <a:rPr lang="en-US" sz="3200" dirty="0" smtClean="0"/>
              <a:t> our standing!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Where Do We Stand?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59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385887"/>
          </a:xfrm>
        </p:spPr>
        <p:txBody>
          <a:bodyPr/>
          <a:lstStyle/>
          <a:p>
            <a:pPr algn="l"/>
            <a:r>
              <a:rPr lang="en-US" sz="3600" dirty="0" smtClean="0"/>
              <a:t>For example, TCCTA data shows: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1182688" y="2017713"/>
            <a:ext cx="7504112" cy="4114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terms of average salaries for 2014, here are the TUCC8 standings: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Austin  	$66,961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Tarrant 	$63,227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Lone Star </a:t>
            </a:r>
            <a:r>
              <a:rPr lang="en-US" sz="2400" dirty="0" smtClean="0"/>
              <a:t>$</a:t>
            </a:r>
            <a:r>
              <a:rPr lang="en-US" sz="2400" dirty="0"/>
              <a:t>61,366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Dallas  	$61,296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Alamo  	$59,677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San </a:t>
            </a:r>
            <a:r>
              <a:rPr lang="en-US" sz="2400" dirty="0" err="1"/>
              <a:t>Jac</a:t>
            </a:r>
            <a:r>
              <a:rPr lang="en-US" sz="2400" dirty="0"/>
              <a:t>  	$59,195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b="1" dirty="0"/>
              <a:t>HCC	$57,822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El Paso	$56,559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5987389"/>
              </p:ext>
            </p:extLst>
          </p:nvPr>
        </p:nvGraphicFramePr>
        <p:xfrm>
          <a:off x="4104861" y="2438399"/>
          <a:ext cx="4572000" cy="3505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831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688" y="228600"/>
            <a:ext cx="7793037" cy="1385887"/>
          </a:xfrm>
        </p:spPr>
        <p:txBody>
          <a:bodyPr/>
          <a:lstStyle/>
          <a:p>
            <a:pPr algn="l"/>
            <a:r>
              <a:rPr lang="en-US" sz="3600" dirty="0" smtClean="0"/>
              <a:t>For example, TCCTA data shows: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1182688" y="2017713"/>
            <a:ext cx="7504112" cy="4114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terms of average salaries for 2015, here are the new TUCC8 standings: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Austin  	</a:t>
            </a:r>
            <a:r>
              <a:rPr lang="en-US" sz="2400" dirty="0" smtClean="0"/>
              <a:t> $69,151</a:t>
            </a:r>
            <a:endParaRPr lang="en-US" sz="2400" dirty="0"/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Dallas </a:t>
            </a:r>
            <a:r>
              <a:rPr lang="en-US" sz="2400" dirty="0"/>
              <a:t>	</a:t>
            </a:r>
            <a:r>
              <a:rPr lang="en-US" sz="2400" dirty="0" smtClean="0"/>
              <a:t> $64,085</a:t>
            </a:r>
            <a:endParaRPr lang="en-US" sz="2400" dirty="0"/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Tarrant	 </a:t>
            </a:r>
            <a:r>
              <a:rPr lang="en-US" sz="2400" dirty="0" smtClean="0"/>
              <a:t>$63,771</a:t>
            </a:r>
            <a:endParaRPr lang="en-US" sz="2400" dirty="0"/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Lone Star </a:t>
            </a:r>
            <a:r>
              <a:rPr lang="en-US" sz="2400" dirty="0"/>
              <a:t>	</a:t>
            </a:r>
            <a:r>
              <a:rPr lang="en-US" sz="2400" dirty="0" smtClean="0"/>
              <a:t> $61,334</a:t>
            </a:r>
            <a:endParaRPr lang="en-US" sz="2400" dirty="0"/>
          </a:p>
          <a:p>
            <a:pPr marL="457200" indent="-457200">
              <a:buFont typeface="+mj-lt"/>
              <a:buAutoNum type="arabicParenR"/>
            </a:pPr>
            <a:r>
              <a:rPr lang="en-US" sz="2400" b="1" dirty="0" smtClean="0"/>
              <a:t>HCC(+2)</a:t>
            </a:r>
            <a:r>
              <a:rPr lang="en-US" sz="2400" b="1" dirty="0"/>
              <a:t>	</a:t>
            </a:r>
            <a:r>
              <a:rPr lang="en-US" sz="2400" b="1" dirty="0" smtClean="0"/>
              <a:t> $60,790</a:t>
            </a:r>
            <a:endParaRPr lang="en-US" sz="2400" b="1" dirty="0"/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Alamo  </a:t>
            </a:r>
            <a:r>
              <a:rPr lang="en-US" sz="2400" dirty="0"/>
              <a:t>	</a:t>
            </a:r>
            <a:r>
              <a:rPr lang="en-US" sz="2400" dirty="0" smtClean="0"/>
              <a:t> $60,069</a:t>
            </a:r>
            <a:endParaRPr lang="en-US" sz="2400" dirty="0"/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San </a:t>
            </a:r>
            <a:r>
              <a:rPr lang="en-US" sz="2400" dirty="0" err="1" smtClean="0"/>
              <a:t>Jac</a:t>
            </a:r>
            <a:r>
              <a:rPr lang="en-US" sz="2400" dirty="0"/>
              <a:t>	</a:t>
            </a:r>
            <a:r>
              <a:rPr lang="en-US" sz="2400" dirty="0" smtClean="0"/>
              <a:t> $59,794</a:t>
            </a:r>
            <a:endParaRPr lang="en-US" sz="2400" dirty="0"/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El Paso	</a:t>
            </a:r>
            <a:r>
              <a:rPr lang="en-US" sz="2400" dirty="0" smtClean="0"/>
              <a:t> $55,290</a:t>
            </a:r>
            <a:endParaRPr lang="en-US" sz="24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134750270"/>
              </p:ext>
            </p:extLst>
          </p:nvPr>
        </p:nvGraphicFramePr>
        <p:xfrm>
          <a:off x="4267200" y="2590800"/>
          <a:ext cx="4419600" cy="3541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361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56263" cy="1054250"/>
          </a:xfrm>
        </p:spPr>
        <p:txBody>
          <a:bodyPr/>
          <a:lstStyle/>
          <a:p>
            <a:r>
              <a:rPr lang="en-US" sz="2800" dirty="0" smtClean="0"/>
              <a:t>Yet, at one point the HCC Board promised faculty salaries would be a “Leader” among Texas urban community </a:t>
            </a:r>
            <a:r>
              <a:rPr lang="en-US" sz="3200" dirty="0" smtClean="0"/>
              <a:t>colleges.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“leader” was defined as the average of the top 4 TUCC.</a:t>
            </a:r>
          </a:p>
          <a:p>
            <a:r>
              <a:rPr lang="en-US" dirty="0" smtClean="0"/>
              <a:t>Based on this data: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that TUCC average is </a:t>
            </a:r>
            <a:r>
              <a:rPr lang="en-US" u="sng" dirty="0" smtClean="0"/>
              <a:t>$64,585.25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reflecting a $3,795.25 difference		</a:t>
            </a:r>
          </a:p>
          <a:p>
            <a:pPr marL="0" indent="0">
              <a:buNone/>
            </a:pPr>
            <a:r>
              <a:rPr lang="en-US" dirty="0" smtClean="0"/>
              <a:t> 			per HCC faculty member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80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14313"/>
            <a:ext cx="8410575" cy="1309687"/>
          </a:xfrm>
        </p:spPr>
        <p:txBody>
          <a:bodyPr/>
          <a:lstStyle/>
          <a:p>
            <a:r>
              <a:rPr lang="en-US" sz="3600" dirty="0" smtClean="0"/>
              <a:t>To make this happen today, the price of “leadership” will cost: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209801"/>
            <a:ext cx="7772400" cy="392271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With 795 Full-time HCC Faculty, it would take</a:t>
            </a:r>
          </a:p>
          <a:p>
            <a:pPr marL="0" indent="0">
              <a:buNone/>
            </a:pPr>
            <a:r>
              <a:rPr lang="en-US" dirty="0" smtClean="0"/>
              <a:t>		( at 795 x $3795.25 )</a:t>
            </a:r>
          </a:p>
          <a:p>
            <a:pPr marL="0" indent="0">
              <a:buNone/>
            </a:pPr>
            <a:r>
              <a:rPr lang="en-US" sz="1800" dirty="0" smtClean="0"/>
              <a:t>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 total of: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$3,017,223.70 </a:t>
            </a:r>
            <a:r>
              <a:rPr lang="en-US" dirty="0" smtClean="0"/>
              <a:t>increase in faculty salaries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to reach the TUCC $ average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(this compares with </a:t>
            </a:r>
            <a:r>
              <a:rPr lang="en-US" b="1" dirty="0" smtClean="0"/>
              <a:t>$4,096,780.00 </a:t>
            </a:r>
            <a:r>
              <a:rPr lang="en-US" dirty="0" smtClean="0"/>
              <a:t>needed last year)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7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Additional Data on TCCTA Salary Studies and the TUCC8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TCCTA salary study is done annually</a:t>
            </a:r>
          </a:p>
          <a:p>
            <a:endParaRPr lang="en-US" dirty="0" smtClean="0"/>
          </a:p>
          <a:p>
            <a:r>
              <a:rPr lang="en-US" dirty="0" smtClean="0"/>
              <a:t>It sometimes attempts to put round pegs in square holes, because of the inconsistencies among of community college salary structures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Nonetheless, it offers some convincing trends—like the following: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29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5415</TotalTime>
  <Words>812</Words>
  <Application>Microsoft Office PowerPoint</Application>
  <PresentationFormat>On-screen Show (4:3)</PresentationFormat>
  <Paragraphs>225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Hardcover</vt:lpstr>
      <vt:lpstr>Worksheet</vt:lpstr>
      <vt:lpstr>Faculty Compensation Goals</vt:lpstr>
      <vt:lpstr>Faculty Senate Goals</vt:lpstr>
      <vt:lpstr>Faculty Senate Goals (cont.)</vt:lpstr>
      <vt:lpstr>Where Do We Stand?</vt:lpstr>
      <vt:lpstr>For example, TCCTA data shows:</vt:lpstr>
      <vt:lpstr>For example, TCCTA data shows:</vt:lpstr>
      <vt:lpstr>Yet, at one point the HCC Board promised faculty salaries would be a “Leader” among Texas urban community colleges.</vt:lpstr>
      <vt:lpstr>To make this happen today, the price of “leadership” will cost: </vt:lpstr>
      <vt:lpstr>Additional Data on TCCTA Salary Studies and the TUCC8</vt:lpstr>
      <vt:lpstr>(TCCTA) 2015-16 TUCC8 Salary Comparison Rankings</vt:lpstr>
      <vt:lpstr>(TCCTA) 2015-16 TUCC8 Salary Comparison Rankings</vt:lpstr>
      <vt:lpstr>What Does This Data Tell Us?</vt:lpstr>
      <vt:lpstr>This Next Slide Explains The Data In A Different Way </vt:lpstr>
      <vt:lpstr>This is our salary scale!</vt:lpstr>
      <vt:lpstr>This Compares the MINIMUM to MAXIMUM Range of the TUCC 8 Scales  HCC’S 67% vs 93% for the TUCC 7</vt:lpstr>
      <vt:lpstr>Fixing The Scale Makes Sense</vt:lpstr>
      <vt:lpstr>Questions on These Goals?</vt:lpstr>
    </vt:vector>
  </TitlesOfParts>
  <Company>HCCS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Compensation Goals</dc:title>
  <dc:creator>david.wilcox</dc:creator>
  <cp:lastModifiedBy>david.wilcox</cp:lastModifiedBy>
  <cp:revision>28</cp:revision>
  <dcterms:created xsi:type="dcterms:W3CDTF">2016-02-01T20:48:37Z</dcterms:created>
  <dcterms:modified xsi:type="dcterms:W3CDTF">2016-02-12T19:08:36Z</dcterms:modified>
</cp:coreProperties>
</file>